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13"/>
  </p:notesMasterIdLst>
  <p:handoutMasterIdLst>
    <p:handoutMasterId r:id="rId14"/>
  </p:handoutMasterIdLst>
  <p:sldIdLst>
    <p:sldId id="256" r:id="rId3"/>
    <p:sldId id="268" r:id="rId4"/>
    <p:sldId id="257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ECF22E-FFE2-43F0-AA26-73E61CEE8596}" v="9" dt="2024-03-03T23:40:49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AB74A5-1AA1-4E1E-98BC-C9DC32BFAE2C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33F4E9-B0AD-475E-89C2-5927001B4759}">
      <dgm:prSet/>
      <dgm:spPr/>
      <dgm:t>
        <a:bodyPr/>
        <a:lstStyle/>
        <a:p>
          <a:r>
            <a:rPr lang="en-US"/>
            <a:t>Stewardship for</a:t>
          </a:r>
        </a:p>
      </dgm:t>
    </dgm:pt>
    <dgm:pt modelId="{1A256C2F-13D5-4AF6-872A-AA2ABB0D0A09}" type="parTrans" cxnId="{26600CA1-C416-4602-A1F9-7CA810BB7E24}">
      <dgm:prSet/>
      <dgm:spPr/>
      <dgm:t>
        <a:bodyPr/>
        <a:lstStyle/>
        <a:p>
          <a:endParaRPr lang="en-US"/>
        </a:p>
      </dgm:t>
    </dgm:pt>
    <dgm:pt modelId="{DF5F2C75-8A8D-4E58-8CE9-BBB7B195FB6F}" type="sibTrans" cxnId="{26600CA1-C416-4602-A1F9-7CA810BB7E24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3D9C1486-F227-4802-AB9E-30F5183E94C7}">
      <dgm:prSet/>
      <dgm:spPr/>
      <dgm:t>
        <a:bodyPr/>
        <a:lstStyle/>
        <a:p>
          <a:r>
            <a:rPr lang="en-US"/>
            <a:t>People</a:t>
          </a:r>
        </a:p>
      </dgm:t>
    </dgm:pt>
    <dgm:pt modelId="{E7CE0A73-9163-4A63-B591-FC533B553691}" type="parTrans" cxnId="{ABAD5164-11FB-4FDE-A840-F774B7B70CB8}">
      <dgm:prSet/>
      <dgm:spPr/>
      <dgm:t>
        <a:bodyPr/>
        <a:lstStyle/>
        <a:p>
          <a:endParaRPr lang="en-US"/>
        </a:p>
      </dgm:t>
    </dgm:pt>
    <dgm:pt modelId="{3E1CCBA3-AC87-4A53-A8A7-F970D4AD468F}" type="sibTrans" cxnId="{ABAD5164-11FB-4FDE-A840-F774B7B70CB8}">
      <dgm:prSet/>
      <dgm:spPr/>
      <dgm:t>
        <a:bodyPr/>
        <a:lstStyle/>
        <a:p>
          <a:endParaRPr lang="en-US"/>
        </a:p>
      </dgm:t>
    </dgm:pt>
    <dgm:pt modelId="{94CC0436-A93E-45BC-8B2B-FAC2762B89D1}">
      <dgm:prSet/>
      <dgm:spPr/>
      <dgm:t>
        <a:bodyPr/>
        <a:lstStyle/>
        <a:p>
          <a:r>
            <a:rPr lang="en-US"/>
            <a:t>Reputation/Image</a:t>
          </a:r>
        </a:p>
      </dgm:t>
    </dgm:pt>
    <dgm:pt modelId="{410F574B-1036-42D3-A448-80C47E17D9B7}" type="parTrans" cxnId="{6CB04650-95AE-463A-BDDA-CDBC394A16FC}">
      <dgm:prSet/>
      <dgm:spPr/>
      <dgm:t>
        <a:bodyPr/>
        <a:lstStyle/>
        <a:p>
          <a:endParaRPr lang="en-US"/>
        </a:p>
      </dgm:t>
    </dgm:pt>
    <dgm:pt modelId="{FE1A7A9E-24AB-4511-901E-8E928EA5ACB7}" type="sibTrans" cxnId="{6CB04650-95AE-463A-BDDA-CDBC394A16FC}">
      <dgm:prSet/>
      <dgm:spPr/>
      <dgm:t>
        <a:bodyPr/>
        <a:lstStyle/>
        <a:p>
          <a:endParaRPr lang="en-US"/>
        </a:p>
      </dgm:t>
    </dgm:pt>
    <dgm:pt modelId="{948A62FF-8E64-42F0-BBBB-C637B5234BD4}">
      <dgm:prSet/>
      <dgm:spPr/>
      <dgm:t>
        <a:bodyPr/>
        <a:lstStyle/>
        <a:p>
          <a:r>
            <a:rPr lang="en-US"/>
            <a:t>Goods</a:t>
          </a:r>
        </a:p>
      </dgm:t>
    </dgm:pt>
    <dgm:pt modelId="{4C9C0E51-12C9-467A-89E2-AF61A4BC5B0C}" type="parTrans" cxnId="{01CF205E-C212-4106-ACDA-086450848CD3}">
      <dgm:prSet/>
      <dgm:spPr/>
      <dgm:t>
        <a:bodyPr/>
        <a:lstStyle/>
        <a:p>
          <a:endParaRPr lang="en-US"/>
        </a:p>
      </dgm:t>
    </dgm:pt>
    <dgm:pt modelId="{C547D728-4333-4114-863B-B16F6888CB08}" type="sibTrans" cxnId="{01CF205E-C212-4106-ACDA-086450848CD3}">
      <dgm:prSet/>
      <dgm:spPr/>
      <dgm:t>
        <a:bodyPr/>
        <a:lstStyle/>
        <a:p>
          <a:endParaRPr lang="en-US"/>
        </a:p>
      </dgm:t>
    </dgm:pt>
    <dgm:pt modelId="{FDC63655-551C-4802-97EA-FD647A8367F2}">
      <dgm:prSet/>
      <dgm:spPr/>
      <dgm:t>
        <a:bodyPr/>
        <a:lstStyle/>
        <a:p>
          <a:r>
            <a:rPr lang="en-US"/>
            <a:t>Poor safety performance attacks all three of these aspects</a:t>
          </a:r>
        </a:p>
      </dgm:t>
    </dgm:pt>
    <dgm:pt modelId="{82EEF4CD-1381-4CD4-A20A-5277DB1160B0}" type="parTrans" cxnId="{B1CAD6FE-8858-465A-9521-B1121F94FF7D}">
      <dgm:prSet/>
      <dgm:spPr/>
      <dgm:t>
        <a:bodyPr/>
        <a:lstStyle/>
        <a:p>
          <a:endParaRPr lang="en-US"/>
        </a:p>
      </dgm:t>
    </dgm:pt>
    <dgm:pt modelId="{16E921D1-7AF5-46C4-9F26-2335D2FF4E46}" type="sibTrans" cxnId="{B1CAD6FE-8858-465A-9521-B1121F94FF7D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94C46E6A-B93C-4A15-B7C0-2F6BF741A010}">
      <dgm:prSet/>
      <dgm:spPr/>
      <dgm:t>
        <a:bodyPr/>
        <a:lstStyle/>
        <a:p>
          <a:r>
            <a:rPr lang="en-US"/>
            <a:t>The morality of responsibility</a:t>
          </a:r>
        </a:p>
      </dgm:t>
    </dgm:pt>
    <dgm:pt modelId="{E71BECDC-E0A3-471C-B492-7A46759AEA07}" type="parTrans" cxnId="{F3B9B7CA-0CC8-42A2-9A47-B46B383CAA97}">
      <dgm:prSet/>
      <dgm:spPr/>
      <dgm:t>
        <a:bodyPr/>
        <a:lstStyle/>
        <a:p>
          <a:endParaRPr lang="en-US"/>
        </a:p>
      </dgm:t>
    </dgm:pt>
    <dgm:pt modelId="{BE71B445-9156-4622-ADA4-AA2D2D01DB7F}" type="sibTrans" cxnId="{F3B9B7CA-0CC8-42A2-9A47-B46B383CAA97}">
      <dgm:prSet/>
      <dgm:spPr/>
      <dgm:t>
        <a:bodyPr/>
        <a:lstStyle/>
        <a:p>
          <a:endParaRPr lang="en-US"/>
        </a:p>
      </dgm:t>
    </dgm:pt>
    <dgm:pt modelId="{22C9AF76-FE87-4F7F-AB5B-DAC535D83BD6}" type="pres">
      <dgm:prSet presAssocID="{A3AB74A5-1AA1-4E1E-98BC-C9DC32BFAE2C}" presName="diagram" presStyleCnt="0">
        <dgm:presLayoutVars>
          <dgm:dir/>
          <dgm:resizeHandles val="exact"/>
        </dgm:presLayoutVars>
      </dgm:prSet>
      <dgm:spPr/>
    </dgm:pt>
    <dgm:pt modelId="{42F9BD04-10A1-4180-A6AF-215F1386D708}" type="pres">
      <dgm:prSet presAssocID="{1E33F4E9-B0AD-475E-89C2-5927001B4759}" presName="node" presStyleLbl="node1" presStyleIdx="0" presStyleCnt="3">
        <dgm:presLayoutVars>
          <dgm:bulletEnabled val="1"/>
        </dgm:presLayoutVars>
      </dgm:prSet>
      <dgm:spPr/>
    </dgm:pt>
    <dgm:pt modelId="{8B1F1266-EFFA-4682-BFD3-734984F23AA0}" type="pres">
      <dgm:prSet presAssocID="{DF5F2C75-8A8D-4E58-8CE9-BBB7B195FB6F}" presName="sibTrans" presStyleLbl="sibTrans2D1" presStyleIdx="0" presStyleCnt="2"/>
      <dgm:spPr/>
    </dgm:pt>
    <dgm:pt modelId="{DF5AB60C-E8C4-44E4-A65A-16843B5F7017}" type="pres">
      <dgm:prSet presAssocID="{DF5F2C75-8A8D-4E58-8CE9-BBB7B195FB6F}" presName="connectorText" presStyleLbl="sibTrans2D1" presStyleIdx="0" presStyleCnt="2"/>
      <dgm:spPr/>
    </dgm:pt>
    <dgm:pt modelId="{A5F29D6D-4008-4E84-B51D-A62C80F909E1}" type="pres">
      <dgm:prSet presAssocID="{FDC63655-551C-4802-97EA-FD647A8367F2}" presName="node" presStyleLbl="node1" presStyleIdx="1" presStyleCnt="3">
        <dgm:presLayoutVars>
          <dgm:bulletEnabled val="1"/>
        </dgm:presLayoutVars>
      </dgm:prSet>
      <dgm:spPr/>
    </dgm:pt>
    <dgm:pt modelId="{95C99C44-79DB-4089-B951-DDD452F5628D}" type="pres">
      <dgm:prSet presAssocID="{16E921D1-7AF5-46C4-9F26-2335D2FF4E46}" presName="sibTrans" presStyleLbl="sibTrans2D1" presStyleIdx="1" presStyleCnt="2"/>
      <dgm:spPr/>
    </dgm:pt>
    <dgm:pt modelId="{8F1AC0AA-74F0-4E1D-BF50-A9745434879B}" type="pres">
      <dgm:prSet presAssocID="{16E921D1-7AF5-46C4-9F26-2335D2FF4E46}" presName="connectorText" presStyleLbl="sibTrans2D1" presStyleIdx="1" presStyleCnt="2"/>
      <dgm:spPr/>
    </dgm:pt>
    <dgm:pt modelId="{B4C36BEA-A878-4566-8B64-6E6359D3921D}" type="pres">
      <dgm:prSet presAssocID="{94C46E6A-B93C-4A15-B7C0-2F6BF741A010}" presName="node" presStyleLbl="node1" presStyleIdx="2" presStyleCnt="3">
        <dgm:presLayoutVars>
          <dgm:bulletEnabled val="1"/>
        </dgm:presLayoutVars>
      </dgm:prSet>
      <dgm:spPr/>
    </dgm:pt>
  </dgm:ptLst>
  <dgm:cxnLst>
    <dgm:cxn modelId="{01CF205E-C212-4106-ACDA-086450848CD3}" srcId="{1E33F4E9-B0AD-475E-89C2-5927001B4759}" destId="{948A62FF-8E64-42F0-BBBB-C637B5234BD4}" srcOrd="2" destOrd="0" parTransId="{4C9C0E51-12C9-467A-89E2-AF61A4BC5B0C}" sibTransId="{C547D728-4333-4114-863B-B16F6888CB08}"/>
    <dgm:cxn modelId="{ABAD5164-11FB-4FDE-A840-F774B7B70CB8}" srcId="{1E33F4E9-B0AD-475E-89C2-5927001B4759}" destId="{3D9C1486-F227-4802-AB9E-30F5183E94C7}" srcOrd="0" destOrd="0" parTransId="{E7CE0A73-9163-4A63-B591-FC533B553691}" sibTransId="{3E1CCBA3-AC87-4A53-A8A7-F970D4AD468F}"/>
    <dgm:cxn modelId="{A552D645-D65E-47AC-8703-13AE1A2953F7}" type="presOf" srcId="{3D9C1486-F227-4802-AB9E-30F5183E94C7}" destId="{42F9BD04-10A1-4180-A6AF-215F1386D708}" srcOrd="0" destOrd="1" presId="urn:microsoft.com/office/officeart/2005/8/layout/process5"/>
    <dgm:cxn modelId="{659A0A4F-EB2D-41D4-8661-B99AA0AF69D0}" type="presOf" srcId="{1E33F4E9-B0AD-475E-89C2-5927001B4759}" destId="{42F9BD04-10A1-4180-A6AF-215F1386D708}" srcOrd="0" destOrd="0" presId="urn:microsoft.com/office/officeart/2005/8/layout/process5"/>
    <dgm:cxn modelId="{69276570-49FF-410A-8518-E50D01BEDC08}" type="presOf" srcId="{16E921D1-7AF5-46C4-9F26-2335D2FF4E46}" destId="{95C99C44-79DB-4089-B951-DDD452F5628D}" srcOrd="0" destOrd="0" presId="urn:microsoft.com/office/officeart/2005/8/layout/process5"/>
    <dgm:cxn modelId="{6CB04650-95AE-463A-BDDA-CDBC394A16FC}" srcId="{1E33F4E9-B0AD-475E-89C2-5927001B4759}" destId="{94CC0436-A93E-45BC-8B2B-FAC2762B89D1}" srcOrd="1" destOrd="0" parTransId="{410F574B-1036-42D3-A448-80C47E17D9B7}" sibTransId="{FE1A7A9E-24AB-4511-901E-8E928EA5ACB7}"/>
    <dgm:cxn modelId="{C40C3A55-984C-43D0-9179-462371DC30F7}" type="presOf" srcId="{94C46E6A-B93C-4A15-B7C0-2F6BF741A010}" destId="{B4C36BEA-A878-4566-8B64-6E6359D3921D}" srcOrd="0" destOrd="0" presId="urn:microsoft.com/office/officeart/2005/8/layout/process5"/>
    <dgm:cxn modelId="{429D1E56-9413-4E7B-9DF3-01148F3EFBE2}" type="presOf" srcId="{16E921D1-7AF5-46C4-9F26-2335D2FF4E46}" destId="{8F1AC0AA-74F0-4E1D-BF50-A9745434879B}" srcOrd="1" destOrd="0" presId="urn:microsoft.com/office/officeart/2005/8/layout/process5"/>
    <dgm:cxn modelId="{C25CC976-14CB-4380-8199-68256B9E1422}" type="presOf" srcId="{948A62FF-8E64-42F0-BBBB-C637B5234BD4}" destId="{42F9BD04-10A1-4180-A6AF-215F1386D708}" srcOrd="0" destOrd="3" presId="urn:microsoft.com/office/officeart/2005/8/layout/process5"/>
    <dgm:cxn modelId="{8401E490-90A2-40E3-9B99-E1C22D515520}" type="presOf" srcId="{DF5F2C75-8A8D-4E58-8CE9-BBB7B195FB6F}" destId="{DF5AB60C-E8C4-44E4-A65A-16843B5F7017}" srcOrd="1" destOrd="0" presId="urn:microsoft.com/office/officeart/2005/8/layout/process5"/>
    <dgm:cxn modelId="{26600CA1-C416-4602-A1F9-7CA810BB7E24}" srcId="{A3AB74A5-1AA1-4E1E-98BC-C9DC32BFAE2C}" destId="{1E33F4E9-B0AD-475E-89C2-5927001B4759}" srcOrd="0" destOrd="0" parTransId="{1A256C2F-13D5-4AF6-872A-AA2ABB0D0A09}" sibTransId="{DF5F2C75-8A8D-4E58-8CE9-BBB7B195FB6F}"/>
    <dgm:cxn modelId="{F3B9B7CA-0CC8-42A2-9A47-B46B383CAA97}" srcId="{A3AB74A5-1AA1-4E1E-98BC-C9DC32BFAE2C}" destId="{94C46E6A-B93C-4A15-B7C0-2F6BF741A010}" srcOrd="2" destOrd="0" parTransId="{E71BECDC-E0A3-471C-B492-7A46759AEA07}" sibTransId="{BE71B445-9156-4622-ADA4-AA2D2D01DB7F}"/>
    <dgm:cxn modelId="{BAD9A3CF-9C91-4F97-B148-72FA3ED29CF4}" type="presOf" srcId="{A3AB74A5-1AA1-4E1E-98BC-C9DC32BFAE2C}" destId="{22C9AF76-FE87-4F7F-AB5B-DAC535D83BD6}" srcOrd="0" destOrd="0" presId="urn:microsoft.com/office/officeart/2005/8/layout/process5"/>
    <dgm:cxn modelId="{4C2AA4D3-D088-468F-BE28-9E0194B738B2}" type="presOf" srcId="{DF5F2C75-8A8D-4E58-8CE9-BBB7B195FB6F}" destId="{8B1F1266-EFFA-4682-BFD3-734984F23AA0}" srcOrd="0" destOrd="0" presId="urn:microsoft.com/office/officeart/2005/8/layout/process5"/>
    <dgm:cxn modelId="{60DA29F5-01BD-4BCA-9BA1-BFB58CB27B7F}" type="presOf" srcId="{FDC63655-551C-4802-97EA-FD647A8367F2}" destId="{A5F29D6D-4008-4E84-B51D-A62C80F909E1}" srcOrd="0" destOrd="0" presId="urn:microsoft.com/office/officeart/2005/8/layout/process5"/>
    <dgm:cxn modelId="{35842AFE-3BE9-4A4D-8254-B72AD9DE96C2}" type="presOf" srcId="{94CC0436-A93E-45BC-8B2B-FAC2762B89D1}" destId="{42F9BD04-10A1-4180-A6AF-215F1386D708}" srcOrd="0" destOrd="2" presId="urn:microsoft.com/office/officeart/2005/8/layout/process5"/>
    <dgm:cxn modelId="{B1CAD6FE-8858-465A-9521-B1121F94FF7D}" srcId="{A3AB74A5-1AA1-4E1E-98BC-C9DC32BFAE2C}" destId="{FDC63655-551C-4802-97EA-FD647A8367F2}" srcOrd="1" destOrd="0" parTransId="{82EEF4CD-1381-4CD4-A20A-5277DB1160B0}" sibTransId="{16E921D1-7AF5-46C4-9F26-2335D2FF4E46}"/>
    <dgm:cxn modelId="{7F81D46C-7790-422B-99FC-7EBAE5C5701B}" type="presParOf" srcId="{22C9AF76-FE87-4F7F-AB5B-DAC535D83BD6}" destId="{42F9BD04-10A1-4180-A6AF-215F1386D708}" srcOrd="0" destOrd="0" presId="urn:microsoft.com/office/officeart/2005/8/layout/process5"/>
    <dgm:cxn modelId="{E899D2A2-F7DA-47C2-BCBF-E13BA7D68CEE}" type="presParOf" srcId="{22C9AF76-FE87-4F7F-AB5B-DAC535D83BD6}" destId="{8B1F1266-EFFA-4682-BFD3-734984F23AA0}" srcOrd="1" destOrd="0" presId="urn:microsoft.com/office/officeart/2005/8/layout/process5"/>
    <dgm:cxn modelId="{17E92042-D49D-4257-9C9B-ED30E51920D1}" type="presParOf" srcId="{8B1F1266-EFFA-4682-BFD3-734984F23AA0}" destId="{DF5AB60C-E8C4-44E4-A65A-16843B5F7017}" srcOrd="0" destOrd="0" presId="urn:microsoft.com/office/officeart/2005/8/layout/process5"/>
    <dgm:cxn modelId="{B6FE01AE-CDBF-4458-A5E6-DFCAE07557CD}" type="presParOf" srcId="{22C9AF76-FE87-4F7F-AB5B-DAC535D83BD6}" destId="{A5F29D6D-4008-4E84-B51D-A62C80F909E1}" srcOrd="2" destOrd="0" presId="urn:microsoft.com/office/officeart/2005/8/layout/process5"/>
    <dgm:cxn modelId="{DE833834-E947-443F-8E23-A01CC9F95568}" type="presParOf" srcId="{22C9AF76-FE87-4F7F-AB5B-DAC535D83BD6}" destId="{95C99C44-79DB-4089-B951-DDD452F5628D}" srcOrd="3" destOrd="0" presId="urn:microsoft.com/office/officeart/2005/8/layout/process5"/>
    <dgm:cxn modelId="{7AA541C1-88C7-4D02-AC13-78FB557EEFBD}" type="presParOf" srcId="{95C99C44-79DB-4089-B951-DDD452F5628D}" destId="{8F1AC0AA-74F0-4E1D-BF50-A9745434879B}" srcOrd="0" destOrd="0" presId="urn:microsoft.com/office/officeart/2005/8/layout/process5"/>
    <dgm:cxn modelId="{B2A62101-00A8-4980-8B9B-1875D72C0C16}" type="presParOf" srcId="{22C9AF76-FE87-4F7F-AB5B-DAC535D83BD6}" destId="{B4C36BEA-A878-4566-8B64-6E6359D3921D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9BD04-10A1-4180-A6AF-215F1386D708}">
      <dsp:nvSpPr>
        <dsp:cNvPr id="0" name=""/>
        <dsp:cNvSpPr/>
      </dsp:nvSpPr>
      <dsp:spPr>
        <a:xfrm>
          <a:off x="1007" y="123703"/>
          <a:ext cx="2148238" cy="1288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Stewardship for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People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Reputation/Image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Goods</a:t>
          </a:r>
        </a:p>
      </dsp:txBody>
      <dsp:txXfrm>
        <a:off x="38759" y="161455"/>
        <a:ext cx="2072734" cy="1213439"/>
      </dsp:txXfrm>
    </dsp:sp>
    <dsp:sp modelId="{8B1F1266-EFFA-4682-BFD3-734984F23AA0}">
      <dsp:nvSpPr>
        <dsp:cNvPr id="0" name=""/>
        <dsp:cNvSpPr/>
      </dsp:nvSpPr>
      <dsp:spPr>
        <a:xfrm>
          <a:off x="2338290" y="501793"/>
          <a:ext cx="455426" cy="5327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338290" y="608346"/>
        <a:ext cx="318798" cy="319657"/>
      </dsp:txXfrm>
    </dsp:sp>
    <dsp:sp modelId="{A5F29D6D-4008-4E84-B51D-A62C80F909E1}">
      <dsp:nvSpPr>
        <dsp:cNvPr id="0" name=""/>
        <dsp:cNvSpPr/>
      </dsp:nvSpPr>
      <dsp:spPr>
        <a:xfrm>
          <a:off x="3008541" y="123703"/>
          <a:ext cx="2148238" cy="1288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Poor safety performance attacks all three of these aspects</a:t>
          </a:r>
        </a:p>
      </dsp:txBody>
      <dsp:txXfrm>
        <a:off x="3046293" y="161455"/>
        <a:ext cx="2072734" cy="1213439"/>
      </dsp:txXfrm>
    </dsp:sp>
    <dsp:sp modelId="{95C99C44-79DB-4089-B951-DDD452F5628D}">
      <dsp:nvSpPr>
        <dsp:cNvPr id="0" name=""/>
        <dsp:cNvSpPr/>
      </dsp:nvSpPr>
      <dsp:spPr>
        <a:xfrm rot="5400000">
          <a:off x="3854947" y="1563023"/>
          <a:ext cx="455426" cy="5327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3922832" y="1601691"/>
        <a:ext cx="319657" cy="318798"/>
      </dsp:txXfrm>
    </dsp:sp>
    <dsp:sp modelId="{B4C36BEA-A878-4566-8B64-6E6359D3921D}">
      <dsp:nvSpPr>
        <dsp:cNvPr id="0" name=""/>
        <dsp:cNvSpPr/>
      </dsp:nvSpPr>
      <dsp:spPr>
        <a:xfrm>
          <a:off x="3008541" y="2271941"/>
          <a:ext cx="2148238" cy="1288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morality of responsibility</a:t>
          </a:r>
        </a:p>
      </dsp:txBody>
      <dsp:txXfrm>
        <a:off x="3046293" y="2309693"/>
        <a:ext cx="2072734" cy="1213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A0454-BA1B-4BA2-807E-36260FB2BDC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C99E5-57E9-4396-A63A-9883AA496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463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044C6-87FD-4617-8988-8F1779443D62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E02DB-1948-4FEC-A7D7-9FB8026E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239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1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C72964-744D-4D45-98EC-836529193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42176"/>
            <a:ext cx="10363200" cy="238760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2185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23"/>
          <p:cNvSpPr txBox="1">
            <a:spLocks/>
          </p:cNvSpPr>
          <p:nvPr userDrawn="1"/>
        </p:nvSpPr>
        <p:spPr>
          <a:xfrm>
            <a:off x="6945815" y="211597"/>
            <a:ext cx="4876799" cy="695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400" cap="none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37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2AE16-C6FF-A3F4-D9BF-7053EC9D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86BE-5D65-DE30-55F5-DBC65CA94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E9039-45D6-FCE4-946C-3106A209D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19970-9E45-9E23-29CA-34030D12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7121C-7D04-1F21-0F3A-1EACB381D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01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D4B53-EFDB-4413-DBD8-5781CA875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12D00-CED3-C8B7-01FC-654AC452D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54B7F-3EF5-2EE6-9820-F0BD4768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FD7C1-C928-5960-9EE3-6D56DA77E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B779-12E2-0948-2DE9-BE2F218B9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1360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C4323-9D5F-71CD-13C2-3F14F9172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336B7-6076-ADF5-9A06-1283ED83C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6E4D4-F161-6082-715E-251F27F24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FA0EF-4441-CF78-D3FB-0F4A6A682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22B21-07E6-5493-CBC1-314B7B441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1D83F-0AD3-5A2F-DA99-25B4A862A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201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F45FD-9CC8-EEE8-DDB0-47855117C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A1AC1-155A-B880-645D-2F0219659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4B738-6685-E51D-0426-4060EE813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602D36-64EB-4DFC-1E5E-09B710033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58F293-F005-08B8-C4F9-84AE58CC7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2D069-32D1-8062-F874-42C598262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D0D21-A895-F42C-D193-5D996ECFF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30F716-4FE2-FC3D-7874-B1BD4DD2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76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DFAA-3B8F-2B50-B609-5666754F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D9959-38BB-8D15-1B54-03FC25EB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61211-7E1C-BA2C-A66C-99BD0A43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2C4FB-7888-8AAF-F213-C69BDB39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90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42E2B6-3990-A7BE-E3CF-FF3BE93F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E0B4-C518-68ED-0855-3869EB3C4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DE33A-041C-E059-3872-B9DFA6E3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7466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B8C24-4271-BC5C-54FF-5FE7DA80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FE290-AA4E-34DE-9911-84FC64796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6617C-1CEF-0C22-767D-04D266055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02E1E-B808-8DA1-E883-EA3C376AE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CD705-93BD-B15E-A273-1E0AFE6A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87727-E1CB-DFEF-1C7E-21DB8470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100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BE955-5A55-10E1-9D2B-1905CC9E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363767-66CD-0026-BF10-083A4376A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FA123-0354-3D8D-71EB-5F2488401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622E8-C824-C602-4BA5-9F3BECB3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90E33-3905-CC0B-79D5-C8B718D12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BC2D2-5E66-FDE9-8C3C-164DF354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21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0F41-795A-E448-A049-B10108B95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B9655-0FA0-674A-21C3-DD4D24F77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BC942-71EE-93EF-6E70-755BD8F2D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A3088-99F4-F668-CD46-78C2B363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07BC1-5C11-B1DE-263B-988F80EE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62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513C0C-BB92-1200-ADAD-364CFD7C5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83028-8F51-5A6E-C739-6043520A1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333E4-D95F-10EB-F3B3-940A19020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A1D1A-CC5B-A608-289B-7864D40A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A3CE2-21D8-8D26-914F-971EEC131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7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692"/>
            <a:ext cx="10515600" cy="10818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4260"/>
            <a:ext cx="10515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98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513" y="184147"/>
            <a:ext cx="10515600" cy="9246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6513" y="1236965"/>
            <a:ext cx="5181600" cy="4715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0513" y="1236965"/>
            <a:ext cx="5181600" cy="4715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0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358"/>
            <a:ext cx="10515600" cy="9001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247912"/>
            <a:ext cx="5157787" cy="11171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1" y="2365058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5" y="1247912"/>
            <a:ext cx="5183188" cy="11171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5" y="2365058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8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62000"/>
            <a:ext cx="3932237" cy="1295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762001"/>
            <a:ext cx="6172200" cy="50990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36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81050"/>
            <a:ext cx="3932237" cy="12763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781051"/>
            <a:ext cx="6172200" cy="508000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77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0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9840" y="471053"/>
            <a:ext cx="2628900" cy="54149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3141" y="471055"/>
            <a:ext cx="7734300" cy="5414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042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0832C-44E5-66BA-6B4E-E8A49D478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F74CB-461D-ACB7-C922-657FC5757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0289E-46FD-F2E8-F4F2-0C1E96C3D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B9ADE-101F-3C27-7E8A-5FAFFB562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095B7-1315-AD42-DA9C-BB24D89B1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C86B7F-D478-AF67-36BA-598B3229B5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23">
            <a:extLst>
              <a:ext uri="{FF2B5EF4-FFF2-40B4-BE49-F238E27FC236}">
                <a16:creationId xmlns:a16="http://schemas.microsoft.com/office/drawing/2014/main" id="{7360571B-8436-6B9C-84CB-C226462381A3}"/>
              </a:ext>
            </a:extLst>
          </p:cNvPr>
          <p:cNvSpPr txBox="1">
            <a:spLocks/>
          </p:cNvSpPr>
          <p:nvPr userDrawn="1"/>
        </p:nvSpPr>
        <p:spPr>
          <a:xfrm>
            <a:off x="6945815" y="211597"/>
            <a:ext cx="4876799" cy="695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400" cap="none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3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603F30-CF24-48A9-A4A2-03C172AA26B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73655"/>
            <a:ext cx="10515600" cy="924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203299"/>
            <a:ext cx="10515600" cy="2615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2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8" r:id="rId5"/>
    <p:sldLayoutId id="2147483669" r:id="rId6"/>
    <p:sldLayoutId id="2147483670" r:id="rId7"/>
    <p:sldLayoutId id="2147483671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9386C-CA1B-6CF1-3CBB-962F9F2F3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29B38-0516-1100-4389-DAACC2873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FD060-EE4F-629F-B059-1214E5A43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139EC-3D41-4631-9081-9CB4B0C57DA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30A8E-C2EF-4A49-CE8B-61DFD3BC1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BF3B1-D201-7C6F-39F8-066ED8CBC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EF10F-EFFF-4E23-B4CF-5179666BB53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74D3C8-08B9-E127-9CA7-703522D683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6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struction work tools">
            <a:extLst>
              <a:ext uri="{FF2B5EF4-FFF2-40B4-BE49-F238E27FC236}">
                <a16:creationId xmlns:a16="http://schemas.microsoft.com/office/drawing/2014/main" id="{B5D715CA-49D8-2FC9-926C-D884264C87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1798" b="393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37434"/>
            <a:ext cx="7800660" cy="1520987"/>
          </a:xfrm>
        </p:spPr>
        <p:txBody>
          <a:bodyPr anchor="t">
            <a:normAutofit/>
          </a:bodyPr>
          <a:lstStyle/>
          <a:p>
            <a:pPr algn="l"/>
            <a:r>
              <a:rPr lang="en-US" sz="4400" b="1" dirty="0">
                <a:solidFill>
                  <a:srgbClr val="FFFFFF"/>
                </a:solidFill>
              </a:rPr>
              <a:t>Executive Safety Responsibility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293441"/>
            <a:ext cx="3740624" cy="1588514"/>
          </a:xfrm>
          <a:solidFill>
            <a:srgbClr val="262626">
              <a:alpha val="54118"/>
            </a:srgbClr>
          </a:solidFill>
          <a:ln>
            <a:noFill/>
          </a:ln>
        </p:spPr>
        <p:txBody>
          <a:bodyPr anchor="b">
            <a:norm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</a:rPr>
              <a:t>Ted Schorn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Schorn Consulting, LLC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Indianapolis, IN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498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E0F48D-1CE8-F648-628F-F8D617C07CD1}"/>
              </a:ext>
            </a:extLst>
          </p:cNvPr>
          <p:cNvSpPr/>
          <p:nvPr/>
        </p:nvSpPr>
        <p:spPr>
          <a:xfrm>
            <a:off x="0" y="-129949"/>
            <a:ext cx="12192000" cy="698794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DFA23C-6DB1-460E-B3CA-3C3F136F7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22ACC-C42B-497A-87C4-EFD4904B0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Executives cannot evade their responsibility for guiding the performance of their organization in every aspect</a:t>
            </a:r>
          </a:p>
          <a:p>
            <a:r>
              <a:rPr lang="en-US" dirty="0">
                <a:solidFill>
                  <a:schemeClr val="bg1"/>
                </a:solidFill>
              </a:rPr>
              <a:t>The energy for change comes from values, not a need for compliance; the </a:t>
            </a:r>
            <a:r>
              <a:rPr lang="en-US" i="1" dirty="0">
                <a:solidFill>
                  <a:schemeClr val="bg1"/>
                </a:solidFill>
              </a:rPr>
              <a:t>“why” </a:t>
            </a:r>
            <a:r>
              <a:rPr lang="en-US" dirty="0">
                <a:solidFill>
                  <a:schemeClr val="bg1"/>
                </a:solidFill>
              </a:rPr>
              <a:t>matters</a:t>
            </a:r>
          </a:p>
          <a:p>
            <a:r>
              <a:rPr lang="en-US" dirty="0">
                <a:solidFill>
                  <a:schemeClr val="bg1"/>
                </a:solidFill>
              </a:rPr>
              <a:t>Executives ought to support (empower and guide) their professional safety staff, not the other way around </a:t>
            </a:r>
          </a:p>
          <a:p>
            <a:r>
              <a:rPr lang="en-US" dirty="0">
                <a:solidFill>
                  <a:schemeClr val="bg1"/>
                </a:solidFill>
              </a:rPr>
              <a:t>Safety leadership is leadership – Good leaders drive great results in every area because they driven by positive values and a fundamental regard for people care</a:t>
            </a:r>
          </a:p>
        </p:txBody>
      </p:sp>
    </p:spTree>
    <p:extLst>
      <p:ext uri="{BB962C8B-B14F-4D97-AF65-F5344CB8AC3E}">
        <p14:creationId xmlns:p14="http://schemas.microsoft.com/office/powerpoint/2010/main" val="33008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6AF14E-8675-353F-1BFC-E4E2C402CF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flagpoles in front of a building&#10;&#10;Description automatically generated">
            <a:extLst>
              <a:ext uri="{FF2B5EF4-FFF2-40B4-BE49-F238E27FC236}">
                <a16:creationId xmlns:a16="http://schemas.microsoft.com/office/drawing/2014/main" id="{8A2B57D3-37B0-A92F-67D7-1ECE9C394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9513" y="2205895"/>
            <a:ext cx="4290325" cy="3217744"/>
          </a:xfrm>
          <a:prstGeom prst="rect">
            <a:avLst/>
          </a:prstGeom>
        </p:spPr>
      </p:pic>
      <p:pic>
        <p:nvPicPr>
          <p:cNvPr id="6" name="Picture 5" descr="A toy on a table&#10;&#10;Description automatically generated">
            <a:extLst>
              <a:ext uri="{FF2B5EF4-FFF2-40B4-BE49-F238E27FC236}">
                <a16:creationId xmlns:a16="http://schemas.microsoft.com/office/drawing/2014/main" id="{6A774F02-5D42-5FE8-8CEF-57C6D3FD58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9" t="18055" r="12109" b="17143"/>
          <a:stretch/>
        </p:blipFill>
        <p:spPr>
          <a:xfrm rot="5400000">
            <a:off x="982970" y="2304785"/>
            <a:ext cx="4288703" cy="3021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92CFEB-C009-583C-AFE3-B7D9DEA9344C}"/>
              </a:ext>
            </a:extLst>
          </p:cNvPr>
          <p:cNvSpPr txBox="1"/>
          <p:nvPr/>
        </p:nvSpPr>
        <p:spPr>
          <a:xfrm>
            <a:off x="1616529" y="898071"/>
            <a:ext cx="2805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am I here?</a:t>
            </a:r>
          </a:p>
        </p:txBody>
      </p:sp>
    </p:spTree>
    <p:extLst>
      <p:ext uri="{BB962C8B-B14F-4D97-AF65-F5344CB8AC3E}">
        <p14:creationId xmlns:p14="http://schemas.microsoft.com/office/powerpoint/2010/main" val="219918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Goal of the paper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8852D6-C9F6-4E07-9F46-08BA2267E250}"/>
              </a:ext>
            </a:extLst>
          </p:cNvPr>
          <p:cNvSpPr txBox="1"/>
          <p:nvPr/>
        </p:nvSpPr>
        <p:spPr>
          <a:xfrm>
            <a:off x="841248" y="3337269"/>
            <a:ext cx="10509504" cy="290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3200" dirty="0"/>
              <a:t>Apply research to define the necessary executive contribution to achieve excellent safety performance</a:t>
            </a:r>
          </a:p>
        </p:txBody>
      </p:sp>
    </p:spTree>
    <p:extLst>
      <p:ext uri="{BB962C8B-B14F-4D97-AF65-F5344CB8AC3E}">
        <p14:creationId xmlns:p14="http://schemas.microsoft.com/office/powerpoint/2010/main" val="2585243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D06F4-2DD0-4C0E-ABED-7F61C5F3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/>
              <a:t>Structure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3B42E-D755-45DE-B3B3-20B8D9AAD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sz="2800" dirty="0"/>
              <a:t>Who is an executive?</a:t>
            </a:r>
          </a:p>
          <a:p>
            <a:pPr lvl="1"/>
            <a:r>
              <a:rPr lang="en-US" sz="2800" dirty="0"/>
              <a:t>How shall we measure safety performance?</a:t>
            </a:r>
          </a:p>
          <a:p>
            <a:r>
              <a:rPr lang="en-US" dirty="0"/>
              <a:t>An Executive has a nondelegable responsibility for safety</a:t>
            </a:r>
          </a:p>
          <a:p>
            <a:r>
              <a:rPr lang="en-US" dirty="0"/>
              <a:t>Safety Performance Factors</a:t>
            </a:r>
          </a:p>
          <a:p>
            <a:r>
              <a:rPr lang="en-US" dirty="0"/>
              <a:t>Executive Behaviors</a:t>
            </a:r>
          </a:p>
        </p:txBody>
      </p:sp>
    </p:spTree>
    <p:extLst>
      <p:ext uri="{BB962C8B-B14F-4D97-AF65-F5344CB8AC3E}">
        <p14:creationId xmlns:p14="http://schemas.microsoft.com/office/powerpoint/2010/main" val="51343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20979E-A40C-C0E0-56E5-7CDF0F2C15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DD364-B46E-4CAD-BC29-F7727AA2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Responsibility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8207B-8132-4968-8072-51066E3A8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Positive Argument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D3F2B5C5-6955-51E0-3F6C-13E4767906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59064443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B445FA-009C-49BF-91B5-AE7014D8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0506" y="1677081"/>
            <a:ext cx="5183188" cy="823912"/>
          </a:xfrm>
        </p:spPr>
        <p:txBody>
          <a:bodyPr/>
          <a:lstStyle/>
          <a:p>
            <a:r>
              <a:rPr lang="en-US" dirty="0"/>
              <a:t>Negative Argument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F98EFB-0A3F-4FC0-9985-3ED4DBEB6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0506" y="2505075"/>
            <a:ext cx="5183188" cy="3684588"/>
          </a:xfrm>
        </p:spPr>
        <p:txBody>
          <a:bodyPr>
            <a:normAutofit/>
          </a:bodyPr>
          <a:lstStyle/>
          <a:p>
            <a:r>
              <a:rPr lang="en-US" dirty="0"/>
              <a:t>There is no one else</a:t>
            </a:r>
          </a:p>
          <a:p>
            <a:pPr lvl="1"/>
            <a:r>
              <a:rPr lang="en-US" dirty="0"/>
              <a:t>Not the worker himself</a:t>
            </a:r>
          </a:p>
          <a:p>
            <a:pPr lvl="1"/>
            <a:r>
              <a:rPr lang="en-US" dirty="0"/>
              <a:t>Not the supervisor or middle management</a:t>
            </a:r>
          </a:p>
          <a:p>
            <a:pPr lvl="1"/>
            <a:r>
              <a:rPr lang="en-US" dirty="0"/>
              <a:t>Not the safety professional</a:t>
            </a:r>
          </a:p>
          <a:p>
            <a:pPr lvl="1"/>
            <a:r>
              <a:rPr lang="en-US" dirty="0"/>
              <a:t>Not random chance</a:t>
            </a:r>
          </a:p>
          <a:p>
            <a:r>
              <a:rPr lang="en-US" dirty="0"/>
              <a:t>Executives wield decisive influence on these intermediaries</a:t>
            </a:r>
          </a:p>
        </p:txBody>
      </p:sp>
    </p:spTree>
    <p:extLst>
      <p:ext uri="{BB962C8B-B14F-4D97-AF65-F5344CB8AC3E}">
        <p14:creationId xmlns:p14="http://schemas.microsoft.com/office/powerpoint/2010/main" val="28757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0458A1-6C64-2051-DD61-C7E0243ABEC9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BD6FF-243F-404E-8407-D1B414AF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Performance Factors: Culture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4B7BC-DBE8-4A0A-8493-42275CBE8BAC}"/>
              </a:ext>
            </a:extLst>
          </p:cNvPr>
          <p:cNvSpPr txBox="1"/>
          <p:nvPr/>
        </p:nvSpPr>
        <p:spPr>
          <a:xfrm>
            <a:off x="838200" y="1318535"/>
            <a:ext cx="428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“How we do things around here”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75671-FDBE-4E84-A944-357464F7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770" y="2174234"/>
            <a:ext cx="8226739" cy="3747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7CCDDE-B668-1800-BDE0-CAE9F6A89F35}"/>
              </a:ext>
            </a:extLst>
          </p:cNvPr>
          <p:cNvSpPr/>
          <p:nvPr/>
        </p:nvSpPr>
        <p:spPr>
          <a:xfrm>
            <a:off x="1711354" y="2263386"/>
            <a:ext cx="162746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F73C2F-8F53-6530-BA59-4B55BE66FDF9}"/>
              </a:ext>
            </a:extLst>
          </p:cNvPr>
          <p:cNvSpPr/>
          <p:nvPr/>
        </p:nvSpPr>
        <p:spPr>
          <a:xfrm>
            <a:off x="3246538" y="2295122"/>
            <a:ext cx="2030137" cy="3981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3D0A1C-052B-A0AB-6876-7E5C17EAFE0D}"/>
              </a:ext>
            </a:extLst>
          </p:cNvPr>
          <p:cNvSpPr/>
          <p:nvPr/>
        </p:nvSpPr>
        <p:spPr>
          <a:xfrm>
            <a:off x="5360259" y="2295122"/>
            <a:ext cx="1627465" cy="3981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B6676-7EE2-F318-D347-DB75CA8A8F58}"/>
              </a:ext>
            </a:extLst>
          </p:cNvPr>
          <p:cNvSpPr/>
          <p:nvPr/>
        </p:nvSpPr>
        <p:spPr>
          <a:xfrm>
            <a:off x="1450683" y="5389953"/>
            <a:ext cx="2030137" cy="3981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F35117-9CBA-67BC-3164-F55954EE038F}"/>
              </a:ext>
            </a:extLst>
          </p:cNvPr>
          <p:cNvSpPr/>
          <p:nvPr/>
        </p:nvSpPr>
        <p:spPr>
          <a:xfrm>
            <a:off x="3480820" y="5358430"/>
            <a:ext cx="2030137" cy="3981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3222E0-0B4E-D517-088D-B5D3628A60C3}"/>
              </a:ext>
            </a:extLst>
          </p:cNvPr>
          <p:cNvSpPr/>
          <p:nvPr/>
        </p:nvSpPr>
        <p:spPr>
          <a:xfrm>
            <a:off x="5510957" y="5326907"/>
            <a:ext cx="2030137" cy="3981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0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E4962D-2304-DC83-CCB4-43C8DE1775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BD6FF-243F-404E-8407-D1B414AFF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42" y="610759"/>
            <a:ext cx="3607965" cy="1081843"/>
          </a:xfrm>
        </p:spPr>
        <p:txBody>
          <a:bodyPr>
            <a:normAutofit fontScale="90000"/>
          </a:bodyPr>
          <a:lstStyle/>
          <a:p>
            <a:r>
              <a:rPr lang="en-US" dirty="0"/>
              <a:t>Safety Performance Factors: Supervision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B213E-07C8-4B44-80BF-211D2275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302" y="2271778"/>
            <a:ext cx="5201301" cy="3975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F3E1E-1738-4AFC-BEA1-1C2C58D7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612" y="293680"/>
            <a:ext cx="2399252" cy="1999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4ABDFC-1211-42BE-8D86-DC9E13A45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06" y="3982672"/>
            <a:ext cx="2361396" cy="1983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1DFB6D-0C72-490B-A032-649A7B4F5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234" y="3985000"/>
            <a:ext cx="2412860" cy="20424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9FA500-F110-089F-5BD8-2725E391C60D}"/>
              </a:ext>
            </a:extLst>
          </p:cNvPr>
          <p:cNvSpPr/>
          <p:nvPr/>
        </p:nvSpPr>
        <p:spPr>
          <a:xfrm>
            <a:off x="67112" y="3162490"/>
            <a:ext cx="3898678" cy="25571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27735D-ABE0-16AC-B1CA-E021679DE426}"/>
              </a:ext>
            </a:extLst>
          </p:cNvPr>
          <p:cNvSpPr/>
          <p:nvPr/>
        </p:nvSpPr>
        <p:spPr>
          <a:xfrm>
            <a:off x="662730" y="5671285"/>
            <a:ext cx="3898678" cy="988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6C718-B25F-3050-649D-AD3060942735}"/>
              </a:ext>
            </a:extLst>
          </p:cNvPr>
          <p:cNvSpPr/>
          <p:nvPr/>
        </p:nvSpPr>
        <p:spPr>
          <a:xfrm>
            <a:off x="8193637" y="3727645"/>
            <a:ext cx="3898678" cy="25571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9B81CF-A91B-7707-50E4-D27B24772D8C}"/>
              </a:ext>
            </a:extLst>
          </p:cNvPr>
          <p:cNvSpPr/>
          <p:nvPr/>
        </p:nvSpPr>
        <p:spPr>
          <a:xfrm>
            <a:off x="6781895" y="5671284"/>
            <a:ext cx="3898678" cy="7046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D353E3-7FD1-A800-82DA-42ADBD8FA6EF}"/>
              </a:ext>
            </a:extLst>
          </p:cNvPr>
          <p:cNvSpPr/>
          <p:nvPr/>
        </p:nvSpPr>
        <p:spPr>
          <a:xfrm>
            <a:off x="3847731" y="159936"/>
            <a:ext cx="3898678" cy="25571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1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05C93-08DB-13F5-484E-E11A6B6AFB38}"/>
              </a:ext>
            </a:extLst>
          </p:cNvPr>
          <p:cNvSpPr/>
          <p:nvPr/>
        </p:nvSpPr>
        <p:spPr>
          <a:xfrm>
            <a:off x="0" y="8561"/>
            <a:ext cx="12192000" cy="6849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AFE30A-3A41-4F49-AF37-B4DC7C215A94}"/>
              </a:ext>
            </a:extLst>
          </p:cNvPr>
          <p:cNvSpPr/>
          <p:nvPr/>
        </p:nvSpPr>
        <p:spPr>
          <a:xfrm>
            <a:off x="879054" y="1253205"/>
            <a:ext cx="4729385" cy="5301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F5035-141F-4CCA-AB82-08A4F8BA7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2" y="8561"/>
            <a:ext cx="10515600" cy="1325563"/>
          </a:xfrm>
        </p:spPr>
        <p:txBody>
          <a:bodyPr/>
          <a:lstStyle/>
          <a:p>
            <a:r>
              <a:rPr lang="en-US" dirty="0"/>
              <a:t>Executive behaviors: Process-Driving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F7309-BFDF-4392-ADB5-CDC8C8500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73" y="1348131"/>
            <a:ext cx="4234452" cy="500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598AD-D203-476E-A195-DA80B675E14B}"/>
              </a:ext>
            </a:extLst>
          </p:cNvPr>
          <p:cNvSpPr txBox="1"/>
          <p:nvPr/>
        </p:nvSpPr>
        <p:spPr>
          <a:xfrm>
            <a:off x="6344875" y="1293010"/>
            <a:ext cx="565138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2400" dirty="0"/>
              <a:t>Values reflection / communicate / address gaps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Gaps highlight vision for future state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Vision is informed by situation and stakeholders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Personal involvement in planning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Compelling communication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Interest in progress at every level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Preside over progress reviews; expect action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Root out rebellion/naysayers but embrace loyal contrarians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Praise</a:t>
            </a:r>
          </a:p>
        </p:txBody>
      </p:sp>
    </p:spTree>
    <p:extLst>
      <p:ext uri="{BB962C8B-B14F-4D97-AF65-F5344CB8AC3E}">
        <p14:creationId xmlns:p14="http://schemas.microsoft.com/office/powerpoint/2010/main" val="3076659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AB8F76-1368-087D-0222-BD4C5BBC0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AFE30A-3A41-4F49-AF37-B4DC7C215A94}"/>
              </a:ext>
            </a:extLst>
          </p:cNvPr>
          <p:cNvSpPr/>
          <p:nvPr/>
        </p:nvSpPr>
        <p:spPr>
          <a:xfrm>
            <a:off x="883199" y="1556158"/>
            <a:ext cx="4729385" cy="5301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F5035-141F-4CCA-AB82-08A4F8BA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behaviors: Values-Communicating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27D53-51B2-4AFD-9B21-49B61CAE6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33" y="2363726"/>
            <a:ext cx="4593771" cy="3175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B9A25-B171-4209-97A8-CE12B547C087}"/>
              </a:ext>
            </a:extLst>
          </p:cNvPr>
          <p:cNvSpPr txBox="1"/>
          <p:nvPr/>
        </p:nvSpPr>
        <p:spPr>
          <a:xfrm>
            <a:off x="6031684" y="1318535"/>
            <a:ext cx="59226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2400" dirty="0"/>
              <a:t>Understand leadership as a support role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Teach and model organization as the inverted triangle with focus on the contact points above and below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Good leaders do not create followers; they create other leaders – build values and methods into direct reports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Performance appraisal is focused forward and people care centered with safety results and values a key contribution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Model the behavior and attitude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/>
              <a:t>Use survey data but cautiously</a:t>
            </a:r>
          </a:p>
        </p:txBody>
      </p:sp>
    </p:spTree>
    <p:extLst>
      <p:ext uri="{BB962C8B-B14F-4D97-AF65-F5344CB8AC3E}">
        <p14:creationId xmlns:p14="http://schemas.microsoft.com/office/powerpoint/2010/main" val="2433069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SPowerPointTemplate16by9" id="{993B6AAD-465E-4445-88E3-611CC07CD0CA}" vid="{3821F48A-A3EE-4570-95A2-48C650ED544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CastExpoPPT-A</Template>
  <TotalTime>440</TotalTime>
  <Words>340</Words>
  <Application>Microsoft Office PowerPoint</Application>
  <PresentationFormat>Widescreen</PresentationFormat>
  <Paragraphs>54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1_Office Theme</vt:lpstr>
      <vt:lpstr>Executive Safety Responsibility</vt:lpstr>
      <vt:lpstr>PowerPoint Presentation</vt:lpstr>
      <vt:lpstr>Goal of the paper</vt:lpstr>
      <vt:lpstr>Structure</vt:lpstr>
      <vt:lpstr>Executive Responsibility</vt:lpstr>
      <vt:lpstr>Safety Performance Factors: Culture </vt:lpstr>
      <vt:lpstr>Safety Performance Factors: Supervision</vt:lpstr>
      <vt:lpstr>Executive behaviors: Process-Driving</vt:lpstr>
      <vt:lpstr>Executive behaviors: Values-Communicating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Buchenot</dc:creator>
  <cp:lastModifiedBy>Schorn, Ted</cp:lastModifiedBy>
  <cp:revision>15</cp:revision>
  <dcterms:created xsi:type="dcterms:W3CDTF">2021-06-30T12:50:06Z</dcterms:created>
  <dcterms:modified xsi:type="dcterms:W3CDTF">2024-03-08T16:08:10Z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</Properties>
</file>